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20"/>
  </p:notesMasterIdLst>
  <p:handoutMasterIdLst>
    <p:handoutMasterId r:id="rId21"/>
  </p:handoutMasterIdLst>
  <p:sldIdLst>
    <p:sldId id="1003" r:id="rId2"/>
    <p:sldId id="992" r:id="rId3"/>
    <p:sldId id="885" r:id="rId4"/>
    <p:sldId id="877" r:id="rId5"/>
    <p:sldId id="998" r:id="rId6"/>
    <p:sldId id="999" r:id="rId7"/>
    <p:sldId id="1000" r:id="rId8"/>
    <p:sldId id="905" r:id="rId9"/>
    <p:sldId id="908" r:id="rId10"/>
    <p:sldId id="954" r:id="rId11"/>
    <p:sldId id="1001" r:id="rId12"/>
    <p:sldId id="974" r:id="rId13"/>
    <p:sldId id="1002" r:id="rId14"/>
    <p:sldId id="909" r:id="rId15"/>
    <p:sldId id="913" r:id="rId16"/>
    <p:sldId id="917" r:id="rId17"/>
    <p:sldId id="911" r:id="rId18"/>
    <p:sldId id="918" r:id="rId1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FFD5"/>
    <a:srgbClr val="FF99FF"/>
    <a:srgbClr val="FFFFCC"/>
    <a:srgbClr val="66CCFF"/>
    <a:srgbClr val="FF3300"/>
    <a:srgbClr val="FF0066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21" autoAdjust="0"/>
    <p:restoredTop sz="86386" autoAdjust="0"/>
  </p:normalViewPr>
  <p:slideViewPr>
    <p:cSldViewPr>
      <p:cViewPr varScale="1">
        <p:scale>
          <a:sx n="96" d="100"/>
          <a:sy n="96" d="100"/>
        </p:scale>
        <p:origin x="68" y="7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9525" y="728663"/>
            <a:ext cx="4757738" cy="3567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37234"/>
            <a:ext cx="5364480" cy="4377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1194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9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1475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98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4324" y="476672"/>
            <a:ext cx="8255260" cy="6120680"/>
          </a:xfrm>
        </p:spPr>
        <p:txBody>
          <a:bodyPr lIns="92075" tIns="46038" rIns="92075" bIns="46038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圣经阐述：如何解释和应用圣经</a:t>
            </a:r>
            <a:r>
              <a:rPr kumimoji="0" lang="en-US" altLang="zh-CN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-14</a:t>
            </a:r>
            <a:endParaRPr lang="en-US" altLang="zh-TW" sz="40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Pastor Iho Tree (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崔</a:t>
            </a:r>
            <a:r>
              <a:rPr lang="zh-CN" altLang="en-US" sz="3600" dirty="0">
                <a:latin typeface="+mj-lt"/>
                <a:ea typeface="DFKai-SB" panose="03000509000000000000" pitchFamily="65" charset="-120"/>
              </a:rPr>
              <a:t>谊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厚牧師</a:t>
            </a: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11-10-2024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1768" y="764704"/>
            <a:ext cx="8640763" cy="5832648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经文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罗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4:2-3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亞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亚伯拉罕若是因行为称义，就有可夸的，只是不能在　神面前夸口。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经上怎么样说呢？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“亚伯拉罕信　神，这就算为他的义。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</a:t>
            </a:r>
          </a:p>
          <a:p>
            <a:pPr marL="0" lvl="1" indent="0" eaLnBrk="1" hangingPunct="1">
              <a:lnSpc>
                <a:spcPts val="3000"/>
              </a:lnSpc>
              <a:buNone/>
            </a:pPr>
            <a:r>
              <a:rPr lang="zh-TW" altLang="en-US" sz="2400" dirty="0">
                <a:ea typeface="DFKai-SB" panose="03000509000000000000" pitchFamily="65" charset="-120"/>
              </a:rPr>
              <a:t>经文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2: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雅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2:21-24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我们的祖先亚伯拉罕，把他的儿子以撒献在祭坛上，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不是因行为称义吗？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你看，他的信心与行为是一致的，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信心就因着行为得到完全了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这正应验了经上所说的：“亚伯拉罕信　神，这就算为他的义。”他也被称为　神的朋友。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24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可见人称义是因着行为，不仅是因着信心。</a:t>
            </a:r>
            <a:endParaRPr lang="en-US" altLang="zh-CN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0" lvl="1" indent="0" eaLnBrk="1" hangingPunct="1">
              <a:lnSpc>
                <a:spcPts val="3000"/>
              </a:lnSpc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问题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: 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保罗与雅各矛盾吗？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如果整本圣经都是受圣灵启示的，圣经的一本书怎么会与另一本书互相矛盾呢？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D991A7F-9E4E-4D09-AD4D-D82E856A4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730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808820"/>
            <a:ext cx="7848600" cy="3492388"/>
          </a:xfrm>
        </p:spPr>
        <p:txBody>
          <a:bodyPr lIns="92075" tIns="46038" rIns="92075" bIns="46038"/>
          <a:lstStyle/>
          <a:p>
            <a:pPr marL="914400" indent="-914400" algn="l" eaLnBrk="1" hangingPunct="1">
              <a:lnSpc>
                <a:spcPct val="90000"/>
              </a:lnSpc>
            </a:pPr>
            <a:r>
              <a:rPr lang="zh-CN" altLang="en-US" sz="3600" dirty="0">
                <a:solidFill>
                  <a:srgbClr val="FFFF00"/>
                </a:solidFill>
                <a:ea typeface="TSC UKai M TT" pitchFamily="49" charset="-122"/>
              </a:rPr>
              <a:t>结论：同一个词在不同的地方可能有不同的意思。</a:t>
            </a:r>
            <a:endParaRPr lang="en-US" altLang="zh-TW" sz="3600" dirty="0">
              <a:solidFill>
                <a:srgbClr val="FFFF00"/>
              </a:solidFill>
              <a:ea typeface="TSC UKai M TT" pitchFamily="49" charset="-122"/>
            </a:endParaRPr>
          </a:p>
          <a:p>
            <a:pPr marL="914400" indent="-914400" algn="l" eaLnBrk="1" hangingPunct="1">
              <a:lnSpc>
                <a:spcPct val="90000"/>
              </a:lnSpc>
            </a:pPr>
            <a:endParaRPr lang="en-US" altLang="zh-TW" sz="3600" dirty="0">
              <a:solidFill>
                <a:srgbClr val="FFFF00"/>
              </a:solidFill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800" i="1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Context is King !!!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4800" i="1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上下文是关键</a:t>
            </a:r>
            <a:endParaRPr lang="en-US" altLang="zh-TW" sz="4800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2" y="34677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000" dirty="0"/>
              <a:t>Word Study</a:t>
            </a:r>
          </a:p>
        </p:txBody>
      </p:sp>
    </p:spTree>
    <p:extLst>
      <p:ext uri="{BB962C8B-B14F-4D97-AF65-F5344CB8AC3E}">
        <p14:creationId xmlns:p14="http://schemas.microsoft.com/office/powerpoint/2010/main" val="525770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493" y="932384"/>
            <a:ext cx="8532439" cy="5772980"/>
          </a:xfrm>
        </p:spPr>
        <p:txBody>
          <a:bodyPr lIns="92075" tIns="46038" rIns="92075" bIns="46038"/>
          <a:lstStyle/>
          <a:p>
            <a:pPr marL="117475" eaLnBrk="1" hangingPunct="1">
              <a:lnSpc>
                <a:spcPct val="90000"/>
              </a:lnSpc>
            </a:pPr>
            <a:r>
              <a:rPr lang="zh-CN" altLang="en-US" sz="2400" dirty="0">
                <a:ea typeface="DFKai-SB" panose="03000509000000000000" pitchFamily="65" charset="-120"/>
              </a:rPr>
              <a:t>请解释下文中每个 「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意思</a:t>
            </a:r>
            <a:r>
              <a:rPr lang="zh-CN" altLang="en-US" sz="2400" dirty="0">
                <a:ea typeface="DFKai-SB" panose="03000509000000000000" pitchFamily="65" charset="-120"/>
              </a:rPr>
              <a:t>」的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意思</a:t>
            </a:r>
            <a:r>
              <a:rPr lang="zh-TW" altLang="en-US" sz="2400" dirty="0">
                <a:ea typeface="DFKai-SB" panose="03000509000000000000" pitchFamily="65" charset="-120"/>
              </a:rPr>
              <a:t>：</a:t>
            </a:r>
            <a:endParaRPr lang="en-US" altLang="zh-CN" sz="2600" dirty="0">
              <a:solidFill>
                <a:srgbClr val="FF99FF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endParaRPr lang="en-US" altLang="zh-CN" sz="2600" dirty="0">
              <a:solidFill>
                <a:srgbClr val="FF99FF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6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给</a:t>
            </a:r>
            <a:r>
              <a:rPr lang="zh-CN" altLang="en-US" sz="26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领导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送红包时，两个人的对话</a:t>
            </a:r>
            <a:r>
              <a:rPr lang="zh-CN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颇有意思</a:t>
            </a:r>
            <a:r>
              <a:rPr lang="zh-TW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endParaRPr lang="en-US" altLang="zh-TW" sz="2600" dirty="0">
              <a:solidFill>
                <a:srgbClr val="FFFF00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eaLnBrk="1" hangingPunct="1">
              <a:lnSpc>
                <a:spcPct val="90000"/>
              </a:lnSpc>
            </a:pPr>
            <a:r>
              <a:rPr lang="en-US" altLang="zh-CN" sz="2600" dirty="0">
                <a:latin typeface="+mj-lt"/>
                <a:ea typeface="TSC UKai M TT" panose="02010609030101010101" pitchFamily="49" charset="-122"/>
              </a:rPr>
              <a:t>(</a:t>
            </a:r>
            <a:r>
              <a:rPr lang="zh-CN" altLang="en-US" sz="2600" dirty="0">
                <a:latin typeface="+mj-lt"/>
                <a:ea typeface="TSC UKai M TT" panose="02010609030101010101" pitchFamily="49" charset="-122"/>
              </a:rPr>
              <a:t>我们需要</a:t>
            </a:r>
            <a:r>
              <a:rPr lang="en-US" altLang="zh-CN" sz="2600" dirty="0">
                <a:latin typeface="+mj-lt"/>
                <a:ea typeface="TSC UKai M TT" panose="02010609030101010101" pitchFamily="49" charset="-122"/>
              </a:rPr>
              <a:t>2</a:t>
            </a:r>
            <a:r>
              <a:rPr lang="zh-CN" altLang="en-US" sz="2600" dirty="0">
                <a:latin typeface="+mj-lt"/>
                <a:ea typeface="TSC UKai M TT" panose="02010609030101010101" pitchFamily="49" charset="-122"/>
              </a:rPr>
              <a:t>个志愿者扮演</a:t>
            </a:r>
            <a:r>
              <a:rPr lang="en-US" altLang="zh-TW" sz="2600" dirty="0">
                <a:latin typeface="+mj-lt"/>
                <a:ea typeface="TSC UKai M TT" panose="02010609030101010101" pitchFamily="49" charset="-122"/>
              </a:rPr>
              <a:t> </a:t>
            </a:r>
            <a:r>
              <a:rPr lang="zh-CN" altLang="en-US" sz="2600" dirty="0">
                <a:solidFill>
                  <a:srgbClr val="FF99FF"/>
                </a:solidFill>
                <a:latin typeface="+mj-lt"/>
                <a:ea typeface="TSC UKai M TT" panose="02010609030101010101" pitchFamily="49" charset="-122"/>
              </a:rPr>
              <a:t>阿呆</a:t>
            </a:r>
            <a:r>
              <a:rPr lang="zh-CN" altLang="en-US" sz="2600" dirty="0">
                <a:solidFill>
                  <a:srgbClr val="92D050"/>
                </a:solidFill>
                <a:latin typeface="+mj-lt"/>
                <a:ea typeface="TSC UKai M TT" panose="02010609030101010101" pitchFamily="49" charset="-122"/>
              </a:rPr>
              <a:t>和</a:t>
            </a:r>
            <a:r>
              <a:rPr lang="zh-CN" altLang="en-US" sz="2600" dirty="0">
                <a:solidFill>
                  <a:srgbClr val="FF99FF"/>
                </a:solidFill>
                <a:latin typeface="+mj-lt"/>
                <a:ea typeface="TSC UKai M TT" panose="02010609030101010101" pitchFamily="49" charset="-122"/>
              </a:rPr>
              <a:t>领导</a:t>
            </a:r>
            <a:r>
              <a:rPr lang="en-US" altLang="zh-CN" sz="2600" dirty="0">
                <a:solidFill>
                  <a:srgbClr val="FF99FF"/>
                </a:solidFill>
                <a:latin typeface="+mj-lt"/>
                <a:ea typeface="TSC UKai M TT" panose="02010609030101010101" pitchFamily="49" charset="-122"/>
              </a:rPr>
              <a:t>)</a:t>
            </a:r>
            <a:endParaRPr lang="zh-TW" altLang="en-US" sz="2600" dirty="0">
              <a:latin typeface="+mj-lt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endParaRPr lang="en-US" altLang="zh-CN" sz="2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领导：「你这是</a:t>
            </a:r>
            <a:r>
              <a:rPr lang="zh-CN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甚麽意思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？」</a:t>
            </a:r>
            <a:endParaRPr lang="en-US" altLang="zh-CN" sz="2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6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：「没甚麽</a:t>
            </a:r>
            <a:r>
              <a:rPr lang="zh-CN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意思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，</a:t>
            </a:r>
            <a:r>
              <a:rPr lang="zh-CN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意思意思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而已。」</a:t>
            </a:r>
            <a:endParaRPr lang="en-US" altLang="zh-CN" sz="2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领导：「你这就</a:t>
            </a:r>
            <a:r>
              <a:rPr lang="zh-CN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不够意思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了。」</a:t>
            </a:r>
            <a:r>
              <a:rPr lang="zh-TW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 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TW" altLang="en-US" sz="26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TW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</a:t>
            </a:r>
            <a:r>
              <a:rPr lang="zh-TW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小意思</a:t>
            </a:r>
            <a:r>
              <a:rPr lang="zh-TW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，</a:t>
            </a:r>
            <a:r>
              <a:rPr lang="zh-TW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小意思</a:t>
            </a:r>
            <a:r>
              <a:rPr lang="zh-TW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领导：「你这人</a:t>
            </a:r>
            <a:r>
              <a:rPr lang="zh-CN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真有意思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  <a:endParaRPr lang="en-US" altLang="zh-CN" sz="2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6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：「其实也没有</a:t>
            </a:r>
            <a:r>
              <a:rPr lang="zh-CN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别的意思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r>
              <a:rPr lang="zh-TW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」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领导：「那我就</a:t>
            </a:r>
            <a:r>
              <a:rPr lang="zh-CN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不好意思</a:t>
            </a:r>
            <a:r>
              <a:rPr lang="zh-CN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了</a:t>
            </a:r>
            <a:r>
              <a:rPr lang="zh-TW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TW" altLang="en-US" sz="26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TW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：「是我</a:t>
            </a:r>
            <a:r>
              <a:rPr lang="zh-TW" altLang="en-US" sz="26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不好意思</a:t>
            </a:r>
            <a:r>
              <a:rPr lang="zh-TW" altLang="en-US" sz="26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  <a:endParaRPr lang="en-US" altLang="zh-TW" sz="2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上下文决定文本的意思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4823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1768" y="764704"/>
            <a:ext cx="8640763" cy="5832648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经文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罗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4:2-3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亞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亚伯拉罕若是因行为称义，就有可夸的，只是不能在　神面前夸口。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经上怎么样说呢？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“亚伯拉罕信　神，这就算为他的义。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</a:t>
            </a:r>
          </a:p>
          <a:p>
            <a:pPr marL="0" lvl="1" indent="0" eaLnBrk="1" hangingPunct="1">
              <a:lnSpc>
                <a:spcPts val="3000"/>
              </a:lnSpc>
              <a:buNone/>
            </a:pPr>
            <a:r>
              <a:rPr lang="zh-TW" altLang="en-US" sz="2400" dirty="0">
                <a:ea typeface="DFKai-SB" panose="03000509000000000000" pitchFamily="65" charset="-120"/>
              </a:rPr>
              <a:t>经文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2: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雅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2:21-24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我们的祖先亚伯拉罕，把他的儿子以撒献在祭坛上，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不是因行为称义吗？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你看，他的信心与行为是一致的，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信心就因着行为得到完全了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这正应验了经上所说的：“亚伯拉罕信　神，这就算为他的义。”他也被称为　神的朋友。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24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可见人称义是因着行为，不仅是因着信心。</a:t>
            </a:r>
            <a:endParaRPr lang="en-US" altLang="zh-CN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0" lvl="1" indent="0" eaLnBrk="1" hangingPunct="1">
              <a:lnSpc>
                <a:spcPts val="3000"/>
              </a:lnSpc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问题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: 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保罗与雅各矛盾吗？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如果整本圣经都是受圣灵启示的，圣经的一本书怎么会与另一本书互相矛盾呢？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D991A7F-9E4E-4D09-AD4D-D82E856A4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122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14</a:t>
            </a:fld>
            <a:endParaRPr lang="en-US" sz="1200" dirty="0">
              <a:latin typeface="+mn-lt"/>
              <a:cs typeface="+mn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14283" y="967562"/>
          <a:ext cx="8786873" cy="5604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5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0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6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作者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读者</a:t>
                      </a:r>
                      <a:endParaRPr lang="en-US" sz="24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aseline="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写这段经文的目的</a:t>
                      </a:r>
                      <a:endParaRPr lang="en-US" sz="24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3962">
                <a:tc>
                  <a:txBody>
                    <a:bodyPr/>
                    <a:lstStyle/>
                    <a:p>
                      <a:r>
                        <a:rPr lang="zh-CN" altLang="en-US" sz="24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保罗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zh-CN" altLang="en-US" sz="24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靠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行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 “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律法主义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 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的犹太人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. </a:t>
                      </a:r>
                      <a:r>
                        <a:rPr lang="zh-TW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他们认为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可以凭自己的 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“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善行” 嬴得在上帝面前</a:t>
                      </a:r>
                      <a:r>
                        <a:rPr lang="zh-CN" altLang="en-US" sz="2400" kern="1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的</a:t>
                      </a:r>
                      <a:r>
                        <a:rPr lang="zh-CN" altLang="en-US" sz="2400" kern="1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称义</a:t>
                      </a:r>
                      <a:r>
                        <a:rPr lang="en-US" altLang="zh-CN" sz="2400" kern="1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. 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回答犹太律法家提出的潜在反对意见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 -- 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靠律法行为称义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.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驳斥那些认为可以“以善行称义”的人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3962">
                <a:tc>
                  <a:txBody>
                    <a:bodyPr/>
                    <a:lstStyle/>
                    <a:p>
                      <a:r>
                        <a:rPr lang="zh-CN" altLang="en-US" sz="24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雅各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0005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自称是信徒但没有得救果子的犹太基督徒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40005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雅各称这种信心为“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死的信心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</a:t>
                      </a:r>
                      <a:r>
                        <a:rPr lang="en-US" altLang="zh-CN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(</a:t>
                      </a:r>
                      <a:r>
                        <a:rPr lang="zh-TW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不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得救的信心</a:t>
                      </a:r>
                      <a:r>
                        <a:rPr lang="en-US" altLang="zh-CN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). </a:t>
                      </a:r>
                      <a:endParaRPr lang="en-US" sz="2400" dirty="0">
                        <a:solidFill>
                          <a:srgbClr val="FFC0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0005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驳斥那些自称是基督徒却没有重生果</a:t>
                      </a:r>
                      <a:r>
                        <a:rPr lang="zh-CN" altLang="en-US" sz="24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子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的人。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40005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用今天的语言来说：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没有成圣</a:t>
                      </a:r>
                      <a:r>
                        <a:rPr lang="zh-CN" altLang="en-US" sz="2400" kern="1200" baseline="0" dirty="0">
                          <a:solidFill>
                            <a:srgbClr val="FFC0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果子的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称义不是真正的</a:t>
                      </a:r>
                      <a:r>
                        <a:rPr lang="en-US" altLang="zh-CN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(</a:t>
                      </a:r>
                      <a:r>
                        <a:rPr lang="zh-TW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没有</a:t>
                      </a:r>
                      <a:r>
                        <a:rPr lang="zh-CN" altLang="en-US" sz="2400" kern="1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得救的</a:t>
                      </a:r>
                      <a:r>
                        <a:rPr lang="en-US" altLang="zh-CN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)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信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。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D7EC8010-D4A2-4B16-8B89-27E906F8F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3567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15</a:t>
            </a:fld>
            <a:endParaRPr lang="en-US" sz="1200" dirty="0">
              <a:latin typeface="+mn-lt"/>
              <a:cs typeface="+mn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07504" y="700355"/>
          <a:ext cx="8928992" cy="6084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0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95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44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61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作者</a:t>
                      </a:r>
                      <a:r>
                        <a:rPr lang="en-US" altLang="zh-TW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/</a:t>
                      </a:r>
                      <a:r>
                        <a:rPr lang="zh-TW" altLang="en-US" sz="2200" b="1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用</a:t>
                      </a: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词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信心</a:t>
                      </a:r>
                      <a:endParaRPr lang="en-US" sz="22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kern="1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称义</a:t>
                      </a:r>
                      <a:endParaRPr lang="en-US" sz="22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行为</a:t>
                      </a:r>
                      <a:endParaRPr lang="en-US" sz="22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3638">
                <a:tc>
                  <a:txBody>
                    <a:bodyPr/>
                    <a:lstStyle/>
                    <a:p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保罗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基督教背景</a:t>
                      </a:r>
                      <a:endParaRPr lang="en-US" sz="22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在上帝面前</a:t>
                      </a:r>
                      <a:r>
                        <a:rPr lang="zh-CN" altLang="en-US" sz="220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称义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要靠信心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在</a:t>
                      </a:r>
                      <a:r>
                        <a:rPr lang="zh-CN" altLang="en-US" sz="22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称义</a:t>
                      </a:r>
                      <a:r>
                        <a:rPr lang="zh-CN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之前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对基督有信心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基督教背景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“</a:t>
                      </a:r>
                      <a:r>
                        <a:rPr lang="zh-TW" altLang="en-US" sz="2200" b="1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称义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 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用于  </a:t>
                      </a:r>
                      <a:r>
                        <a:rPr lang="en-US" altLang="zh-CN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“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规范性</a:t>
                      </a:r>
                      <a:r>
                        <a:rPr lang="en-US" altLang="zh-CN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 (normative) </a:t>
                      </a:r>
                      <a:r>
                        <a:rPr lang="zh-CN" altLang="en-US" sz="22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的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术语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意思是：在上帝面前有“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义人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”的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地位</a:t>
                      </a:r>
                      <a:endParaRPr lang="en-US" sz="2200" dirty="0">
                        <a:solidFill>
                          <a:srgbClr val="FFC0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犹太</a:t>
                      </a:r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要靠自己所</a:t>
                      </a:r>
                      <a:r>
                        <a:rPr lang="zh-CN" altLang="en-US" sz="22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行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的善在上帝面前称义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保罗在抨击犹太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人</a:t>
                      </a:r>
                      <a:r>
                        <a:rPr lang="zh-CN" altLang="en-US" sz="22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的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律法主义：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靠善行得救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。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138">
                <a:tc>
                  <a:txBody>
                    <a:bodyPr/>
                    <a:lstStyle/>
                    <a:p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雅各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犹太教背景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依靠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上帝本身的信心（我们称之为“信徒”）</a:t>
                      </a:r>
                      <a:endParaRPr lang="en-US" sz="2200" baseline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kern="1200" dirty="0">
                          <a:solidFill>
                            <a:srgbClr val="FFC0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信主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后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的信心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犹太教背景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zh-CN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“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义人</a:t>
                      </a:r>
                      <a:r>
                        <a:rPr lang="en-US" altLang="zh-CN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在旧约里这个词是一个“</a:t>
                      </a:r>
                      <a:r>
                        <a:rPr lang="zh-CN" altLang="en-US" sz="220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描述性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</a:t>
                      </a:r>
                      <a:r>
                        <a:rPr lang="en-US" altLang="zh-CN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(descriptive) 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的术语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 algn="l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一个基本上遵守上帝的诫命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的人</a:t>
                      </a:r>
                      <a:r>
                        <a:rPr lang="zh-CN" altLang="en-US" sz="2200" baseline="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因为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他</a:t>
                      </a:r>
                      <a:r>
                        <a:rPr lang="zh-CN" altLang="en-US" sz="2200" baseline="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已经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得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救了。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基督教背景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kern="1200" dirty="0">
                          <a:solidFill>
                            <a:srgbClr val="FFC0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信主</a:t>
                      </a:r>
                      <a:r>
                        <a:rPr lang="zh-CN" altLang="en-US" sz="2200" kern="1200" baseline="0" dirty="0">
                          <a:solidFill>
                            <a:srgbClr val="FFC0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后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所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结的果子（我们称为走在 “成圣” 路上所结的果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子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）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有神的生命的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凭据</a:t>
                      </a:r>
                      <a:endParaRPr lang="en-US" sz="2200" dirty="0">
                        <a:solidFill>
                          <a:srgbClr val="FFC0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4B73A7DE-7435-4E4F-A517-CA693C5C7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3841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493" y="928670"/>
            <a:ext cx="8514980" cy="5596674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2600"/>
              </a:lnSpc>
              <a:buClr>
                <a:schemeClr val="hlink"/>
              </a:buClr>
              <a:buNone/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保罗引用的经文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:</a:t>
            </a:r>
            <a:endParaRPr lang="en-US" sz="2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创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 15:6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亚伯兰信耶和华，耶和华就以此算为他的义了</a:t>
            </a: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2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这就是他的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「</a:t>
            </a:r>
            <a:r>
              <a:rPr lang="zh-CN" altLang="en-US" sz="2200" kern="1200" dirty="0">
                <a:solidFill>
                  <a:srgbClr val="FFFF00"/>
                </a:solidFill>
                <a:ea typeface="DFKai-SB" panose="03000509000000000000" pitchFamily="65" charset="-120"/>
              </a:rPr>
              <a:t>归</a:t>
            </a:r>
            <a:r>
              <a:rPr lang="zh-CN" altLang="en-US" sz="2200" dirty="0">
                <a:solidFill>
                  <a:srgbClr val="FFFF00"/>
                </a:solidFill>
                <a:ea typeface="DFKai-SB" panose="03000509000000000000" pitchFamily="65" charset="-120"/>
              </a:rPr>
              <a:t>信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」</a:t>
            </a:r>
            <a:r>
              <a:rPr lang="en-US" altLang="zh-CN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(conversion)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或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「称义」</a:t>
            </a:r>
            <a:r>
              <a:rPr lang="en-US" altLang="zh-CN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(justification)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，因着他的信 神</a:t>
            </a:r>
            <a:r>
              <a:rPr lang="zh-CN" altLang="en-US" sz="22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算他为义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en-US" altLang="zh-CN" sz="2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endParaRPr lang="en-US" altLang="zh-TW" sz="2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57150" lvl="1" indent="0" eaLnBrk="1" hangingPunct="1">
              <a:lnSpc>
                <a:spcPts val="2600"/>
              </a:lnSpc>
              <a:buClr>
                <a:schemeClr val="hlink"/>
              </a:buClr>
              <a:buNone/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雅各</a:t>
            </a: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引用的经文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:</a:t>
            </a:r>
            <a:endParaRPr lang="en-US" sz="2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创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 22:12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天使说：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不可在这孩子身上下手，一点也不可害他；现在我知道你是敬畏　神的了，因为你没有留下你的独生子不给我。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”</a:t>
            </a:r>
            <a:endParaRPr lang="en-US" altLang="zh-TW" sz="22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这事件发生在亚伯拉罕</a:t>
            </a:r>
            <a:r>
              <a:rPr lang="zh-CN" altLang="en-US" sz="2200" dirty="0">
                <a:solidFill>
                  <a:srgbClr val="FFFF00"/>
                </a:solidFill>
                <a:ea typeface="DFKai-SB" panose="03000509000000000000" pitchFamily="65" charset="-120"/>
              </a:rPr>
              <a:t>「</a:t>
            </a:r>
            <a:r>
              <a:rPr lang="zh-CN" altLang="en-US" sz="2200" kern="1200" dirty="0">
                <a:solidFill>
                  <a:srgbClr val="FFFF00"/>
                </a:solidFill>
                <a:ea typeface="DFKai-SB" panose="03000509000000000000" pitchFamily="65" charset="-120"/>
              </a:rPr>
              <a:t>归</a:t>
            </a:r>
            <a:r>
              <a:rPr lang="zh-CN" altLang="en-US" sz="2200" dirty="0">
                <a:solidFill>
                  <a:srgbClr val="FFFF00"/>
                </a:solidFill>
                <a:ea typeface="DFKai-SB" panose="03000509000000000000" pitchFamily="65" charset="-120"/>
              </a:rPr>
              <a:t>信」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后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的数年。亚伯拉罕的顺服</a:t>
            </a:r>
            <a:r>
              <a:rPr lang="zh-CN" altLang="en-US" sz="22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证明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他是一个</a:t>
            </a:r>
            <a:r>
              <a:rPr lang="zh-CN" altLang="en-US" sz="22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信徒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。他的行为不是“使”他成为</a:t>
            </a:r>
            <a:r>
              <a:rPr lang="zh-CN" altLang="en-US" sz="2200" dirty="0">
                <a:ea typeface="DFKai-SB" panose="03000509000000000000" pitchFamily="65" charset="-120"/>
              </a:rPr>
              <a:t>信徒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，而是 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证实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他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已经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是一个义人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 --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一个真正</a:t>
            </a:r>
            <a:r>
              <a:rPr lang="zh-CN" altLang="en-US" sz="2200" dirty="0">
                <a:ea typeface="DFKai-SB" panose="03000509000000000000" pitchFamily="65" charset="-120"/>
              </a:rPr>
              <a:t>的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信徒。</a:t>
            </a:r>
            <a:endParaRPr lang="en-US" altLang="zh-TW" sz="2200" dirty="0">
              <a:latin typeface="+mj-lt"/>
              <a:ea typeface="DFKai-SB" panose="03000509000000000000" pitchFamily="65" charset="-120"/>
            </a:endParaRPr>
          </a:p>
          <a:p>
            <a:pPr marL="114300" lvl="1" indent="0" eaLnBrk="1" hangingPunct="1">
              <a:lnSpc>
                <a:spcPts val="3000"/>
              </a:lnSpc>
              <a:buNone/>
            </a:pPr>
            <a:r>
              <a:rPr lang="en-US" altLang="zh-TW" sz="2200" dirty="0">
                <a:latin typeface="+mj-lt"/>
                <a:ea typeface="TSC UKai M TT" pitchFamily="49" charset="-122"/>
              </a:rPr>
              <a:t>* NIV Spirit of the Reformation Study Bible, p. 2009 – footnote on James 2:21.  </a:t>
            </a:r>
            <a:r>
              <a:rPr lang="zh-CN" altLang="en-US" sz="2200" dirty="0">
                <a:latin typeface="+mj-lt"/>
                <a:ea typeface="TSC UKai M TT" pitchFamily="49" charset="-122"/>
              </a:rPr>
              <a:t>改革宗圣经研    读本 （雅各书 </a:t>
            </a:r>
            <a:r>
              <a:rPr lang="en-US" altLang="zh-CN" sz="2200" dirty="0">
                <a:latin typeface="+mj-lt"/>
                <a:ea typeface="TSC UKai M TT" pitchFamily="49" charset="-122"/>
              </a:rPr>
              <a:t>2:21</a:t>
            </a:r>
            <a:r>
              <a:rPr lang="zh-CN" altLang="en-US" sz="2200" dirty="0">
                <a:latin typeface="+mj-lt"/>
                <a:ea typeface="TSC UKai M TT" pitchFamily="49" charset="-122"/>
              </a:rPr>
              <a:t>的 脚注  </a:t>
            </a:r>
            <a:r>
              <a:rPr lang="en-US" altLang="zh-TW" sz="2200" dirty="0">
                <a:ea typeface="TSC UKai M TT" pitchFamily="49" charset="-122"/>
              </a:rPr>
              <a:t>p. 2009 </a:t>
            </a:r>
            <a:r>
              <a:rPr lang="zh-CN" altLang="en-US" sz="2200" dirty="0">
                <a:latin typeface="+mj-lt"/>
                <a:ea typeface="TSC UKai M TT" pitchFamily="49" charset="-122"/>
              </a:rPr>
              <a:t>）</a:t>
            </a:r>
            <a:endParaRPr lang="en-US" altLang="zh-TW" sz="2200" dirty="0">
              <a:latin typeface="+mj-lt"/>
              <a:ea typeface="TSC UKai M TT" pitchFamily="49" charset="-122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299867D-A7DD-4CD3-AF40-91B2BAFB4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758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785794"/>
            <a:ext cx="8766744" cy="634357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经文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雅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2:21-24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我们的祖先亚伯拉罕，把他的儿子以撒献在祭坛上，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不是因行为称义吗？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你看，他的信心与行为是一致的，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信心就因着行为得到完全了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这正应验了经上所说的：“亚伯拉罕信　神，这就算为他的义。”他也被称为　神的朋友。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24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可见人称义是因着行为，不仅是因着信心。</a:t>
            </a:r>
            <a:endParaRPr lang="en-US" altLang="zh-CN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lvl="1" indent="-400050" eaLnBrk="1" hangingPunct="1">
              <a:lnSpc>
                <a:spcPts val="3000"/>
              </a:lnSpc>
              <a:buClr>
                <a:schemeClr val="hlink"/>
              </a:buClr>
              <a:buNone/>
            </a:pPr>
            <a:endParaRPr lang="en-US" altLang="zh-TW" sz="2400" u="sng" dirty="0">
              <a:latin typeface="+mj-lt"/>
              <a:ea typeface="DFKai-SB" panose="03000509000000000000" pitchFamily="65" charset="-120"/>
            </a:endParaRPr>
          </a:p>
          <a:p>
            <a:pPr marL="457200" lvl="1" indent="-40005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雅各想表达的意思（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崔牧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自己的释义）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难道你不能看出我们的祖宗亚伯拉罕是</a:t>
            </a:r>
            <a:r>
              <a:rPr lang="zh-CN" altLang="en-US" sz="2400" dirty="0">
                <a:ea typeface="DFKai-SB" panose="03000509000000000000" pitchFamily="65" charset="-120"/>
              </a:rPr>
              <a:t>个真正的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信徒，因为他把以撒献在坛上吗？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看哪，他的信心和所结的果子是一致的，所以他有完备的信心（</a:t>
            </a:r>
            <a:r>
              <a:rPr lang="zh-CN" altLang="en-US" sz="2400" dirty="0">
                <a:ea typeface="DFKai-SB" panose="03000509000000000000" pitchFamily="65" charset="-120"/>
              </a:rPr>
              <a:t>真正的</a:t>
            </a:r>
            <a:r>
              <a:rPr lang="en-US" altLang="zh-CN" sz="2400" dirty="0">
                <a:ea typeface="DFKai-SB" panose="03000509000000000000" pitchFamily="65" charset="-120"/>
              </a:rPr>
              <a:t>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活的信心）；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这就证实了经文所教导的：“亚伯拉罕相信神，被认为是</a:t>
            </a:r>
            <a:r>
              <a:rPr lang="zh-CN" altLang="en-US" sz="2400" dirty="0">
                <a:ea typeface="DFKai-SB" panose="03000509000000000000" pitchFamily="65" charset="-120"/>
              </a:rPr>
              <a:t>个真正的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信徒。”他也被称为神的朋友。所以被称为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信主”的，是要有果子显明出来，不单是自称有信心。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FBC80C2-068D-4EB3-B91F-5923CD719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737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808820"/>
            <a:ext cx="7848600" cy="3492388"/>
          </a:xfrm>
        </p:spPr>
        <p:txBody>
          <a:bodyPr lIns="92075" tIns="46038" rIns="92075" bIns="46038"/>
          <a:lstStyle/>
          <a:p>
            <a:pPr marL="914400" indent="-914400" algn="l" eaLnBrk="1" hangingPunct="1">
              <a:lnSpc>
                <a:spcPct val="90000"/>
              </a:lnSpc>
            </a:pPr>
            <a:r>
              <a:rPr lang="zh-CN" altLang="en-US" sz="3600" dirty="0">
                <a:solidFill>
                  <a:srgbClr val="FFFF00"/>
                </a:solidFill>
                <a:ea typeface="TSC UKai M TT" pitchFamily="49" charset="-122"/>
              </a:rPr>
              <a:t>结论：同一个词在不同的地方可能有不同的意思。</a:t>
            </a:r>
            <a:endParaRPr lang="en-US" altLang="zh-TW" sz="3600" dirty="0">
              <a:solidFill>
                <a:srgbClr val="FFFF00"/>
              </a:solidFill>
              <a:ea typeface="TSC UKai M TT" pitchFamily="49" charset="-122"/>
            </a:endParaRPr>
          </a:p>
          <a:p>
            <a:pPr marL="914400" indent="-914400" algn="l" eaLnBrk="1" hangingPunct="1">
              <a:lnSpc>
                <a:spcPct val="90000"/>
              </a:lnSpc>
            </a:pPr>
            <a:endParaRPr lang="en-US" altLang="zh-TW" sz="3600" dirty="0">
              <a:solidFill>
                <a:srgbClr val="FFFF00"/>
              </a:solidFill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800" i="1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Context is King !!!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4800" i="1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上下文是关键</a:t>
            </a:r>
            <a:endParaRPr lang="en-US" altLang="zh-TW" sz="4800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2" y="34677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000" dirty="0"/>
              <a:t>Word Study</a:t>
            </a:r>
          </a:p>
        </p:txBody>
      </p:sp>
    </p:spTree>
    <p:extLst>
      <p:ext uri="{BB962C8B-B14F-4D97-AF65-F5344CB8AC3E}">
        <p14:creationId xmlns:p14="http://schemas.microsoft.com/office/powerpoint/2010/main" val="416543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132856"/>
            <a:ext cx="7931224" cy="4344144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ja-JP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上下文的分析 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Contextual Analysis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历史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文化背景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Historical/Cultural background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ja-JP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字汇的研究 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Word Study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ja-JP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文法的分析 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Grammatical Analysis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 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795338" lvl="1" indent="-338138" eaLnBrk="1" hangingPunct="1">
              <a:lnSpc>
                <a:spcPts val="3200"/>
              </a:lnSpc>
              <a:buFont typeface="Wingdings" pitchFamily="2" charset="2"/>
              <a:buChar char="Ø"/>
            </a:pP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99FF"/>
                </a:solidFill>
                <a:ea typeface="DFKai-SB" panose="03000509000000000000" pitchFamily="65" charset="-120"/>
              </a:rPr>
              <a:t>一般</a:t>
            </a:r>
            <a:r>
              <a:rPr lang="zh-CN" altLang="en-US" dirty="0">
                <a:ea typeface="DFKai-SB" panose="03000509000000000000" pitchFamily="65" charset="-120"/>
              </a:rPr>
              <a:t>释经学 </a:t>
            </a:r>
            <a:r>
              <a:rPr lang="en-US" altLang="zh-CN" dirty="0">
                <a:ea typeface="DFKai-SB" panose="03000509000000000000" pitchFamily="65" charset="-120"/>
              </a:rPr>
              <a:t>- </a:t>
            </a:r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普通的解释原则</a:t>
            </a:r>
            <a:endParaRPr lang="en-US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5383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672916"/>
            <a:ext cx="7848600" cy="28502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ja-JP" altLang="en-US" sz="4400" dirty="0">
                <a:latin typeface="TSC UKai M TT" pitchFamily="49" charset="-122"/>
                <a:ea typeface="TSC UKai M TT" pitchFamily="49" charset="-122"/>
              </a:rPr>
              <a:t>字汇的研究</a:t>
            </a:r>
            <a:endParaRPr lang="en-US" altLang="ja-JP" sz="4400" dirty="0">
              <a:latin typeface="TSC UKai M TT" pitchFamily="49" charset="-122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4400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400" dirty="0">
                <a:solidFill>
                  <a:srgbClr val="FFFF00"/>
                </a:solidFill>
                <a:ea typeface="TSC UKai M TT" pitchFamily="49" charset="-122"/>
              </a:rPr>
              <a:t>(Word Study)</a:t>
            </a:r>
          </a:p>
          <a:p>
            <a:pPr eaLnBrk="1" hangingPunct="1">
              <a:lnSpc>
                <a:spcPct val="90000"/>
              </a:lnSpc>
            </a:pPr>
            <a:endParaRPr lang="en-US" altLang="zh-TW" sz="4400" i="1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0210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928670"/>
            <a:ext cx="8694737" cy="577693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经文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腓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4:1</a:t>
            </a:r>
          </a:p>
          <a:p>
            <a:pPr marL="685800" lvl="1" indent="-228600" eaLnBrk="1" hangingPunct="1">
              <a:lnSpc>
                <a:spcPts val="3200"/>
              </a:lnSpc>
              <a:buClr>
                <a:schemeClr val="hlink"/>
              </a:buClr>
              <a:buFont typeface="Wingdings" pitchFamily="2" charset="2"/>
              <a:buChar char="§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我所想念亲爱的弟兄们，你们就是我的喜乐、我的冠冕。所以，亲爱的，你们应当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靠着主 站立得稳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85800" lvl="1" indent="-228600" eaLnBrk="1" hangingPunct="1">
              <a:lnSpc>
                <a:spcPts val="3200"/>
              </a:lnSpc>
              <a:buClr>
                <a:schemeClr val="hlink"/>
              </a:buClr>
              <a:buFont typeface="Wingdings" pitchFamily="2" charset="2"/>
              <a:buChar char="§"/>
            </a:pPr>
            <a:endParaRPr lang="en-US" altLang="zh-CN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站立得稳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是军事术语。 罗马士兵的鞋底有钉子，使他们的鞋子有更好的抓地能力。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u="sng" dirty="0">
                <a:latin typeface="+mj-lt"/>
                <a:ea typeface="DFKai-SB" panose="03000509000000000000" pitchFamily="65" charset="-120"/>
              </a:rPr>
              <a:t>历史文化背景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腓立比教会有许多退役士兵。罗马政府给这些退役士兵一块被征服土地的所有权，作为他们的“退休”养老基金，是对他们多年服役的奖励。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endParaRPr lang="en-US" altLang="zh-TW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要点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既然你在主里获得了</a:t>
            </a:r>
            <a:r>
              <a:rPr lang="zh-CN" altLang="en-US" sz="2600" dirty="0">
                <a:ea typeface="DFKai-SB" panose="03000509000000000000" pitchFamily="65" charset="-120"/>
              </a:rPr>
              <a:t>一个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新的地位，就要站稳脚跟，紧紧守住这个领土 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……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保罗用他们已经知道的事实来教导他们</a:t>
            </a:r>
            <a:r>
              <a:rPr lang="zh-CN" altLang="en-US" sz="2600" dirty="0">
                <a:ea typeface="DFKai-SB" panose="03000509000000000000" pitchFamily="65" charset="-120"/>
              </a:rPr>
              <a:t>一个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新的真理。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351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232" y="692696"/>
            <a:ext cx="8640764" cy="5857892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经文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出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20:13 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不可杀人。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57150" lvl="1" indent="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问题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书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6:20-21</a:t>
            </a: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Vv. 20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於是人民呼喊，祭司也吹角。人民听见角声的时候，就大声呼喊，城墙就塌陷了；於是，人民冲入城中，人人向前，把城攻取。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他们把城中的一切，无论男女老幼、牛羊和驴，都用刀杀尽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CN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上帝在他的要求中“矛盾”了吗？ 以色列人陷入困境是因为他们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没有杀尽上帝所命令的所有人民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457200" lvl="1" indent="-40005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u="sng" dirty="0">
                <a:latin typeface="+mj-lt"/>
                <a:ea typeface="DFKai-SB" panose="03000509000000000000" pitchFamily="65" charset="-120"/>
              </a:rPr>
              <a:t>答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在出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20:13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中，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杀人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意思是“谋杀”。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ESV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将这节经文翻译为“你不可谋杀”。这节经文的应用是“个人的领域”。十诫的上下文支持这一点。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marL="457200" lvl="1" indent="-40005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此禁令不能用于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战争或刑事处决（例如，性侵犯和杀人犯的死刑</a:t>
            </a:r>
            <a:r>
              <a:rPr lang="zh-CN" altLang="en-US" sz="2600" dirty="0">
                <a:ea typeface="DFKai-SB" panose="03000509000000000000" pitchFamily="65" charset="-120"/>
              </a:rPr>
              <a:t>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决等）。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  </a:t>
            </a:r>
          </a:p>
          <a:p>
            <a:pPr marL="457200" lvl="1" indent="-400050" eaLnBrk="1" hangingPunct="1">
              <a:lnSpc>
                <a:spcPts val="2500"/>
              </a:lnSpc>
              <a:buClr>
                <a:schemeClr val="hlink"/>
              </a:buClr>
              <a:buNone/>
            </a:pP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A4B533A-513D-409E-9786-4CE8860A8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039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908720"/>
            <a:ext cx="8291264" cy="5724872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经文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林前 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14:34-36 </a:t>
            </a:r>
          </a:p>
          <a:p>
            <a:pPr marL="685800" lvl="1" indent="-228600" eaLnBrk="1" hangingPunct="1">
              <a:lnSpc>
                <a:spcPts val="3200"/>
              </a:lnSpc>
              <a:buClr>
                <a:schemeClr val="hlink"/>
              </a:buClr>
              <a:buFont typeface="Wingdings" pitchFamily="2" charset="2"/>
              <a:buChar char="§"/>
            </a:pP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Vv. 34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妇女在聚会中应当闭口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，好像在圣徒的众教会中一样，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因为她们是不准讲话的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；就如律法所说的，她们应该顺服。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35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如果她们想要学甚麽，可以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在家里问自己的丈夫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，因为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妇女在聚会中讲话原是可耻的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保罗是禁止妇女“教导”吗？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这节经文中的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讲话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在希腊语中的是一个单词， 意思是“难以理解的噪音”（即喃喃自语）。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u="sng" dirty="0">
                <a:latin typeface="+mj-lt"/>
                <a:ea typeface="DFKai-SB" panose="03000509000000000000" pitchFamily="65" charset="-120"/>
              </a:rPr>
              <a:t>历史文化背景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在犹太人会堂的敬拜中，男人坐在前面，女人坐在后面。 这两组是分开的。 因此，一些妇女向丈夫询问正在教导的内容，就打扰了公众敬拜。</a:t>
            </a:r>
            <a:endParaRPr lang="en-US" altLang="zh-TW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041EB71-72F1-4B32-9DE3-49BB52B2E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30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071546"/>
            <a:ext cx="8766744" cy="6167742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经文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林前 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14:34-36 </a:t>
            </a:r>
          </a:p>
          <a:p>
            <a:pPr marL="685800" lvl="1" indent="-228600" eaLnBrk="1" hangingPunct="1">
              <a:lnSpc>
                <a:spcPts val="3200"/>
              </a:lnSpc>
              <a:buClr>
                <a:schemeClr val="hlink"/>
              </a:buClr>
              <a:buFont typeface="Wingdings" pitchFamily="2" charset="2"/>
              <a:buChar char="§"/>
            </a:pP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Vv. 34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妇女在聚会中应当闭口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，好像在圣徒的众教会中一样，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因为她们是不准讲话的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；就如律法所说的，她们应该顺服。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35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如果她们想要学甚麽，可以在家里问自己的丈夫，因为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妇女在聚会中讲话原是可耻的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u="sng" dirty="0">
                <a:latin typeface="+mj-lt"/>
                <a:ea typeface="DFKai-SB" panose="03000509000000000000" pitchFamily="65" charset="-120"/>
              </a:rPr>
              <a:t>上下文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：林前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12-14</a:t>
            </a:r>
            <a:r>
              <a:rPr lang="zh-CN" altLang="en-US" sz="2600" dirty="0">
                <a:ea typeface="DFKai-SB" panose="03000509000000000000" pitchFamily="65" charset="-120"/>
              </a:rPr>
              <a:t>章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论述如何正确使用属灵恩赐。第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14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章专门论述公共崇拜中的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秩序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保罗并没有禁止妇女在教会里教导。他在这里教导所有人在公共崇拜中都应该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守秩序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，这样崇拜就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不会混乱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u="sng" dirty="0">
                <a:latin typeface="+mj-lt"/>
                <a:ea typeface="DFKai-SB" panose="03000509000000000000" pitchFamily="65" charset="-120"/>
              </a:rPr>
              <a:t>应用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：准时参加礼拜，手机静音，穿合适的衣服（夏天不穿泳装出席礼拜等）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6F0F964-9B06-4DC9-92DE-141A5E25B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FD176F-BA60-DF05-9A8C-95FEE2165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43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800708"/>
            <a:ext cx="8640763" cy="5904892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28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经文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徒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10:1-2 “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虔诚的人</a:t>
            </a:r>
            <a:r>
              <a:rPr lang="en-US" altLang="zh-CN" sz="2400" dirty="0">
                <a:solidFill>
                  <a:srgbClr val="FFFF00"/>
                </a:solidFill>
                <a:ea typeface="DFKai-SB" panose="03000509000000000000" pitchFamily="65" charset="-120"/>
              </a:rPr>
              <a:t>”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在该撒利亚有一个人，名叫哥尼流，是意大利营的百夫长。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他是一个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虔诚的人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，他和全家都敬畏　神，对人民行过许多善事，常常向　神祷告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虔诚的人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什么意思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? 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那这个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哥尼流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是谁？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457200" lvl="1" indent="-400050" eaLnBrk="1" hangingPunct="1">
              <a:lnSpc>
                <a:spcPts val="28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答案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: “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虔诚的人</a:t>
            </a:r>
            <a:r>
              <a:rPr lang="en-US" altLang="zh-CN" sz="2400" dirty="0">
                <a:solidFill>
                  <a:srgbClr val="FFFF00"/>
                </a:solidFill>
                <a:ea typeface="DFKai-SB" panose="03000509000000000000" pitchFamily="65" charset="-120"/>
              </a:rPr>
              <a:t>”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是那个时期独有的术语。当时有几个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群体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未开化的人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Barbarians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：生活在罗马帝国以外地区未接受</a:t>
            </a:r>
            <a:r>
              <a:rPr lang="zh-CN" altLang="en-US" sz="2400" dirty="0">
                <a:ea typeface="DFKai-SB" panose="03000509000000000000" pitchFamily="65" charset="-120"/>
              </a:rPr>
              <a:t>希腊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文明的人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野蛮人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希腊人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Greeks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：接受希腊文明的人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从未去过犹太会堂，也没有听过旧约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虔诚的人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God fearers,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敬畏上帝的人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--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在犹太会堂参加犹太人礼拜的外邦信徒。已经归向犹太教但还未受割礼（如，哥尼流）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9B8E2C6-A539-4AD9-A787-DACAE32B3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695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44" y="1052736"/>
            <a:ext cx="8803412" cy="5580856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经文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徒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10:1-2 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虔诚的人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lvl="1" indent="-40005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当时犹太教有几种类型的 人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457200" lvl="1" indent="-400050" eaLnBrk="1" hangingPunct="1">
              <a:lnSpc>
                <a:spcPts val="3000"/>
              </a:lnSpc>
              <a:buClr>
                <a:schemeClr val="hlink"/>
              </a:buClr>
              <a:buNone/>
            </a:pP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改信犹太教者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Proselytes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：受割礼并完全皈依的人，一年三次去耶路撒冷参加犹太人的节日盛宴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守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（徒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8:27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衣索匹亚 有权力的太监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撒玛利亚人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Samaritans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：以色列人和外邦人的混血儿（ 被歧视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--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例如越南战争后在越南的</a:t>
            </a:r>
            <a:r>
              <a:rPr lang="zh-CN" altLang="en-US" sz="2400" dirty="0">
                <a:ea typeface="DFKai-SB" panose="03000509000000000000" pitchFamily="65" charset="-120"/>
              </a:rPr>
              <a:t>混血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儿）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分散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或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散居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400" i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diaspora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)”</a:t>
            </a:r>
            <a:r>
              <a:rPr lang="zh-CN" altLang="en-US" sz="2400" dirty="0">
                <a:ea typeface="DFKai-SB" panose="03000509000000000000" pitchFamily="65" charset="-120"/>
              </a:rPr>
              <a:t>分散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在罗马帝国中讲希腊语的犹太人（希腊化犹太人）（例如美国的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ABC: American born Chinese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美国出生的华人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在以色列讲希伯来语的犹太人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（例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使徒保罗信主前，住在巴勒斯坦的法利赛人）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2FAB52E-04AA-45EE-A995-13423DABB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721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31750</TotalTime>
  <Words>2340</Words>
  <Application>Microsoft Office PowerPoint</Application>
  <PresentationFormat>On-screen Show (4:3)</PresentationFormat>
  <Paragraphs>208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DFKai-SB</vt:lpstr>
      <vt:lpstr>TSC UKai M TT</vt:lpstr>
      <vt:lpstr>Arial</vt:lpstr>
      <vt:lpstr>Times New Roman</vt:lpstr>
      <vt:lpstr>Wingdings</vt:lpstr>
      <vt:lpstr>Orbit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1520</cp:revision>
  <cp:lastPrinted>2023-06-10T04:58:01Z</cp:lastPrinted>
  <dcterms:created xsi:type="dcterms:W3CDTF">1998-11-23T20:04:09Z</dcterms:created>
  <dcterms:modified xsi:type="dcterms:W3CDTF">2024-11-05T17:10:17Z</dcterms:modified>
</cp:coreProperties>
</file>